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914" r:id="rId393"/>
    <p:sldId id="852" r:id="rId394"/>
    <p:sldId id="1155" r:id="rId395"/>
    <p:sldId id="1156" r:id="rId396"/>
    <p:sldId id="896" r:id="rId397"/>
    <p:sldId id="1159" r:id="rId398"/>
    <p:sldId id="686" r:id="rId399"/>
    <p:sldId id="685" r:id="rId400"/>
    <p:sldId id="1202" r:id="rId401"/>
    <p:sldId id="302" r:id="rId402"/>
    <p:sldId id="303" r:id="rId403"/>
    <p:sldId id="1130" r:id="rId404"/>
    <p:sldId id="1203" r:id="rId405"/>
    <p:sldId id="305" r:id="rId406"/>
    <p:sldId id="306" r:id="rId407"/>
    <p:sldId id="307" r:id="rId408"/>
    <p:sldId id="308" r:id="rId409"/>
    <p:sldId id="1131" r:id="rId410"/>
    <p:sldId id="1132" r:id="rId411"/>
    <p:sldId id="1133" r:id="rId412"/>
    <p:sldId id="313" r:id="rId413"/>
    <p:sldId id="1134" r:id="rId414"/>
    <p:sldId id="1135" r:id="rId415"/>
    <p:sldId id="1136" r:id="rId416"/>
    <p:sldId id="1137" r:id="rId417"/>
    <p:sldId id="1138" r:id="rId418"/>
    <p:sldId id="1139" r:id="rId419"/>
    <p:sldId id="1140" r:id="rId420"/>
    <p:sldId id="1078" r:id="rId421"/>
    <p:sldId id="1141" r:id="rId422"/>
    <p:sldId id="1142" r:id="rId423"/>
    <p:sldId id="1143" r:id="rId424"/>
    <p:sldId id="1144" r:id="rId425"/>
    <p:sldId id="1145" r:id="rId426"/>
    <p:sldId id="1146" r:id="rId427"/>
    <p:sldId id="1147" r:id="rId428"/>
    <p:sldId id="1061" r:id="rId429"/>
    <p:sldId id="1062" r:id="rId430"/>
    <p:sldId id="1063" r:id="rId431"/>
    <p:sldId id="1170" r:id="rId432"/>
    <p:sldId id="1064" r:id="rId433"/>
    <p:sldId id="1065" r:id="rId434"/>
    <p:sldId id="342" r:id="rId435"/>
    <p:sldId id="1067" r:id="rId436"/>
    <p:sldId id="1068" r:id="rId437"/>
    <p:sldId id="727" r:id="rId438"/>
    <p:sldId id="728" r:id="rId439"/>
    <p:sldId id="781" r:id="rId440"/>
    <p:sldId id="1007" r:id="rId441"/>
    <p:sldId id="730" r:id="rId442"/>
    <p:sldId id="1157" r:id="rId443"/>
    <p:sldId id="1158" r:id="rId444"/>
    <p:sldId id="775" r:id="rId445"/>
    <p:sldId id="734" r:id="rId446"/>
    <p:sldId id="735" r:id="rId447"/>
    <p:sldId id="738" r:id="rId448"/>
    <p:sldId id="774" r:id="rId449"/>
    <p:sldId id="737" r:id="rId450"/>
    <p:sldId id="740" r:id="rId451"/>
    <p:sldId id="968" r:id="rId452"/>
    <p:sldId id="969" r:id="rId453"/>
    <p:sldId id="1045" r:id="rId454"/>
    <p:sldId id="986" r:id="rId455"/>
    <p:sldId id="427" r:id="rId456"/>
    <p:sldId id="688" r:id="rId457"/>
    <p:sldId id="689" r:id="rId458"/>
    <p:sldId id="731" r:id="rId459"/>
    <p:sldId id="732" r:id="rId460"/>
    <p:sldId id="758" r:id="rId461"/>
    <p:sldId id="759" r:id="rId462"/>
    <p:sldId id="916" r:id="rId463"/>
    <p:sldId id="917" r:id="rId464"/>
    <p:sldId id="840" r:id="rId465"/>
    <p:sldId id="841" r:id="rId466"/>
    <p:sldId id="939" r:id="rId467"/>
    <p:sldId id="766" r:id="rId468"/>
    <p:sldId id="767" r:id="rId469"/>
    <p:sldId id="776" r:id="rId470"/>
    <p:sldId id="752" r:id="rId471"/>
    <p:sldId id="753" r:id="rId472"/>
    <p:sldId id="764" r:id="rId473"/>
    <p:sldId id="765" r:id="rId474"/>
    <p:sldId id="874" r:id="rId475"/>
    <p:sldId id="946" r:id="rId476"/>
    <p:sldId id="777" r:id="rId477"/>
    <p:sldId id="762" r:id="rId478"/>
    <p:sldId id="763" r:id="rId479"/>
    <p:sldId id="769" r:id="rId480"/>
    <p:sldId id="770" r:id="rId481"/>
    <p:sldId id="873" r:id="rId482"/>
    <p:sldId id="875" r:id="rId483"/>
    <p:sldId id="1069" r:id="rId484"/>
    <p:sldId id="943" r:id="rId485"/>
    <p:sldId id="755" r:id="rId486"/>
    <p:sldId id="754" r:id="rId487"/>
    <p:sldId id="760" r:id="rId488"/>
    <p:sldId id="952" r:id="rId489"/>
    <p:sldId id="768" r:id="rId490"/>
    <p:sldId id="761" r:id="rId491"/>
    <p:sldId id="861" r:id="rId492"/>
    <p:sldId id="862" r:id="rId493"/>
    <p:sldId id="756" r:id="rId494"/>
    <p:sldId id="771" r:id="rId495"/>
    <p:sldId id="876" r:id="rId496"/>
    <p:sldId id="877" r:id="rId497"/>
    <p:sldId id="778" r:id="rId498"/>
    <p:sldId id="779" r:id="rId499"/>
    <p:sldId id="834" r:id="rId500"/>
    <p:sldId id="780" r:id="rId501"/>
    <p:sldId id="833" r:id="rId502"/>
    <p:sldId id="783" r:id="rId503"/>
    <p:sldId id="880" r:id="rId504"/>
    <p:sldId id="881" r:id="rId505"/>
    <p:sldId id="879" r:id="rId506"/>
    <p:sldId id="866" r:id="rId507"/>
    <p:sldId id="878" r:id="rId508"/>
    <p:sldId id="867" r:id="rId509"/>
    <p:sldId id="868" r:id="rId510"/>
    <p:sldId id="870" r:id="rId511"/>
    <p:sldId id="871" r:id="rId512"/>
    <p:sldId id="869" r:id="rId513"/>
    <p:sldId id="1033" r:id="rId514"/>
    <p:sldId id="1021" r:id="rId515"/>
    <p:sldId id="1022" r:id="rId516"/>
    <p:sldId id="1023" r:id="rId517"/>
    <p:sldId id="1024" r:id="rId518"/>
    <p:sldId id="1025" r:id="rId519"/>
    <p:sldId id="1027" r:id="rId520"/>
    <p:sldId id="1028" r:id="rId521"/>
    <p:sldId id="1029" r:id="rId522"/>
    <p:sldId id="1030" r:id="rId523"/>
    <p:sldId id="1032" r:id="rId524"/>
    <p:sldId id="1031" r:id="rId525"/>
    <p:sldId id="885" r:id="rId526"/>
    <p:sldId id="1074" r:id="rId527"/>
    <p:sldId id="976" r:id="rId528"/>
    <p:sldId id="933" r:id="rId529"/>
    <p:sldId id="954" r:id="rId530"/>
    <p:sldId id="788" r:id="rId531"/>
    <p:sldId id="988" r:id="rId532"/>
    <p:sldId id="1026" r:id="rId533"/>
    <p:sldId id="1106" r:id="rId534"/>
    <p:sldId id="858"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015663"/>
          </a:xfrm>
          <a:prstGeom prst="rect">
            <a:avLst/>
          </a:prstGeom>
        </p:spPr>
        <p:txBody>
          <a:bodyPr wrap="square">
            <a:spAutoFit/>
          </a:bodyPr>
          <a:lstStyle/>
          <a:p>
            <a:pPr algn="just"/>
            <a:r>
              <a:rPr lang="en-US" sz="2000" dirty="0">
                <a:solidFill>
                  <a:srgbClr val="006C86"/>
                </a:solidFill>
                <a:latin typeface="Segoe UI Light" panose="020B0502040204020203" pitchFamily="34"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An </a:t>
            </a:r>
            <a:r>
              <a:rPr lang="en-US" sz="2000" b="1" dirty="0">
                <a:latin typeface="Segoe UI Light" panose="020B0502040204020203" pitchFamily="34" charset="0"/>
                <a:cs typeface="Segoe UI Light" panose="020B0502040204020203" pitchFamily="34" charset="0"/>
              </a:rPr>
              <a:t>equi</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Segoe UI Light" panose="020B0502040204020203" pitchFamily="34" charset="0"/>
                <a:cs typeface="Segoe UI Light" panose="020B0502040204020203" pitchFamily="34" charset="0"/>
              </a:rPr>
              <a:t>Inner Join </a:t>
            </a:r>
            <a:r>
              <a:rPr lang="en-US" sz="2000" dirty="0">
                <a:latin typeface="Segoe UI Light" panose="020B0502040204020203" pitchFamily="34"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condition</a:t>
            </a:r>
            <a:r>
              <a:rPr lang="en-US" sz="2000" dirty="0">
                <a:latin typeface="Segoe UI Light" panose="020B0502040204020203" pitchFamily="34" charset="0"/>
                <a:cs typeface="Segoe UI Light" panose="020B0502040204020203" pitchFamily="34" charset="0"/>
              </a:rPr>
              <a:t>. Inner/ equi Join</a:t>
            </a:r>
            <a:r>
              <a:rPr lang="en-IN" sz="2000" dirty="0">
                <a:latin typeface="Segoe UI Light" panose="020B0502040204020203" pitchFamily="34" charset="0"/>
                <a:cs typeface="Segoe UI Light" panose="020B0502040204020203" pitchFamily="34" charset="0"/>
              </a:rPr>
              <a:t> returns rows when there is at least one match in both tables.</a:t>
            </a:r>
            <a:endParaRPr lang="en-US" sz="20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Segoe UI Light" panose="020B0502040204020203" pitchFamily="34" charset="0"/>
                <a:cs typeface="Segoe UI Light" panose="020B0502040204020203" pitchFamily="34" charset="0"/>
              </a:rPr>
              <a:t>The NATURAL JOIN is such a join that performs the same task as an INNER JOIN. </a:t>
            </a:r>
            <a:r>
              <a:rPr lang="en-US" sz="2000" dirty="0">
                <a:latin typeface="Segoe UI Light" panose="020B0502040204020203" pitchFamily="34"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Segoe UI Light" panose="020B0502040204020203" pitchFamily="34"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Segoe UI Light" panose="020B0502040204020203" pitchFamily="34"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Segoe UI Light" panose="020B0502040204020203" pitchFamily="34" charset="0"/>
                <a:cs typeface="Segoe UI Light" panose="020B0502040204020203" pitchFamily="34" charset="0"/>
              </a:rPr>
              <a:t>Set operators</a:t>
            </a:r>
            <a:r>
              <a:rPr lang="en-US" dirty="0">
                <a:solidFill>
                  <a:srgbClr val="222222"/>
                </a:solidFill>
                <a:latin typeface="Segoe UI Light" panose="020B0502040204020203" pitchFamily="34" charset="0"/>
                <a:cs typeface="Segoe UI Light" panose="020B0502040204020203" pitchFamily="34" charset="0"/>
              </a:rPr>
              <a:t> are used to join the results of two (or more) SELECT statements. ...</a:t>
            </a:r>
            <a:endParaRPr lang="en-IN"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Use a </a:t>
            </a:r>
            <a:r>
              <a:rPr lang="en-IN" sz="2000" b="1" dirty="0">
                <a:latin typeface="Segoe UI Light" panose="020B0502040204020203" pitchFamily="34" charset="0"/>
                <a:cs typeface="Segoe UI Light" panose="020B0502040204020203" pitchFamily="34" charset="0"/>
              </a:rPr>
              <a:t>CREATE TABLE </a:t>
            </a:r>
            <a:r>
              <a:rPr lang="en-IN" sz="2000" dirty="0">
                <a:latin typeface="Segoe UI Light" panose="020B0502040204020203" pitchFamily="34"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The DEFAULT specifies a default value for the column.</a:t>
            </a:r>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The </a:t>
            </a:r>
            <a:r>
              <a:rPr lang="en-US" b="1" dirty="0">
                <a:latin typeface="Segoe UI Light" panose="020B0502040204020203" pitchFamily="34" charset="0"/>
                <a:cs typeface="Segoe UI Light" panose="020B0502040204020203" pitchFamily="34" charset="0"/>
              </a:rPr>
              <a:t>AUTO_INCREMENT </a:t>
            </a:r>
            <a:r>
              <a:rPr lang="en-US" dirty="0">
                <a:latin typeface="Segoe UI Light" panose="020B0502040204020203" pitchFamily="34"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81588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2000" dirty="0">
                <a:solidFill>
                  <a:schemeClr val="tx1"/>
                </a:solidFill>
              </a:rPr>
              <a:t>Primary key in a relation is always associated with an </a:t>
            </a:r>
            <a:r>
              <a:rPr lang="en-IN" sz="2000" b="1" dirty="0">
                <a:solidFill>
                  <a:schemeClr val="tx1"/>
                </a:solidFill>
              </a:rPr>
              <a:t>INDEX</a:t>
            </a:r>
            <a:r>
              <a:rPr lang="en-IN" sz="2000" dirty="0">
                <a:solidFill>
                  <a:schemeClr val="tx1"/>
                </a:solidFill>
              </a:rPr>
              <a:t> object.</a:t>
            </a:r>
          </a:p>
          <a:p>
            <a:pPr>
              <a:lnSpc>
                <a:spcPct val="100000"/>
              </a:lnSpc>
            </a:pPr>
            <a:r>
              <a:rPr lang="en-IN" sz="2000" dirty="0">
                <a:solidFill>
                  <a:schemeClr val="tx1"/>
                </a:solidFill>
              </a:rPr>
              <a:t>If, we give on a column a combination of </a:t>
            </a:r>
            <a:r>
              <a:rPr lang="en-IN" sz="2000" b="1" dirty="0">
                <a:solidFill>
                  <a:schemeClr val="tx1"/>
                </a:solidFill>
              </a:rPr>
              <a:t>NOT NULL &amp; UNIQUE </a:t>
            </a:r>
            <a:r>
              <a:rPr lang="en-IN" sz="2000" dirty="0">
                <a:solidFill>
                  <a:schemeClr val="tx1"/>
                </a:solidFill>
              </a:rPr>
              <a:t>key then it behaves like a PRIMARY key.</a:t>
            </a:r>
          </a:p>
          <a:p>
            <a:pPr>
              <a:lnSpc>
                <a:spcPct val="100000"/>
              </a:lnSpc>
            </a:pPr>
            <a:r>
              <a:rPr lang="en-IN" sz="2000" dirty="0">
                <a:solidFill>
                  <a:schemeClr val="tx1"/>
                </a:solidFill>
              </a:rPr>
              <a:t>If, we give on a column a combination of </a:t>
            </a:r>
            <a:r>
              <a:rPr lang="en-IN" sz="2000" b="1" dirty="0">
                <a:solidFill>
                  <a:schemeClr val="tx1"/>
                </a:solidFill>
              </a:rPr>
              <a:t>UNIQUE key &amp; AUTO_INCREMENT </a:t>
            </a:r>
            <a:r>
              <a:rPr lang="en-IN" sz="2000" dirty="0">
                <a:solidFill>
                  <a:schemeClr val="tx1"/>
                </a:solidFill>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923330"/>
          </a:xfrm>
          <a:prstGeom prst="rect">
            <a:avLst/>
          </a:prstGeom>
        </p:spPr>
        <p:txBody>
          <a:bodyPr wrap="square">
            <a:spAutoFit/>
          </a:bodyPr>
          <a:lstStyle/>
          <a:p>
            <a:r>
              <a:rPr lang="en-US" dirty="0">
                <a:latin typeface="Palatino Linotype"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pk_supplier_id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NULL</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UNIQUE</a:t>
            </a:r>
            <a:r>
              <a:rPr lang="en-US" dirty="0">
                <a:latin typeface="Arial" panose="020B0604020202020204" pitchFamily="34" charset="0"/>
              </a:rPr>
              <a:t>,</a:t>
            </a:r>
          </a:p>
          <a:p>
            <a:r>
              <a:rPr lang="en-US" dirty="0">
                <a:latin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a:t>
            </a:r>
          </a:p>
          <a:p>
            <a:r>
              <a:rPr lang="en-US" dirty="0">
                <a:latin typeface="Arial" panose="020B0604020202020204" pitchFamily="34" charset="0"/>
              </a:rPr>
              <a:t>   email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order_product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qty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rate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pk_orderID_productID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productID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payments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paymentID </a:t>
            </a:r>
            <a:r>
              <a:rPr lang="en-IN" dirty="0">
                <a:solidFill>
                  <a:srgbClr val="834689"/>
                </a:solidFill>
                <a:latin typeface="Arial" panose="020B0604020202020204" pitchFamily="34" charset="0"/>
                <a:cs typeface="Arial" panose="020B0604020202020204" pitchFamily="34" charset="0"/>
              </a:rPr>
              <a:t>INT,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bankDetails </a:t>
            </a:r>
            <a:r>
              <a:rPr lang="en-IN" dirty="0">
                <a:solidFill>
                  <a:srgbClr val="834689"/>
                </a:solidFill>
                <a:latin typeface="Arial" panose="020B0604020202020204" pitchFamily="34" charset="0"/>
                <a:cs typeface="Arial" panose="020B0604020202020204" pitchFamily="34" charset="0"/>
              </a:rPr>
              <a:t>VARCHAR(255)</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paymentID , orderID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28222</TotalTime>
  <Words>42816</Words>
  <Application>Microsoft Office PowerPoint</Application>
  <PresentationFormat>Widescreen</PresentationFormat>
  <Paragraphs>5103</Paragraphs>
  <Slides>534</Slides>
  <Notes>15</Notes>
  <HiddenSlides>143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534</vt:i4>
      </vt:variant>
    </vt:vector>
  </HeadingPairs>
  <TitlesOfParts>
    <vt:vector size="56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5815</cp:revision>
  <dcterms:created xsi:type="dcterms:W3CDTF">2015-10-09T06:09:34Z</dcterms:created>
  <dcterms:modified xsi:type="dcterms:W3CDTF">2020-07-04T11:52:59Z</dcterms:modified>
</cp:coreProperties>
</file>